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2" r:id="rId7"/>
    <p:sldId id="269" r:id="rId8"/>
    <p:sldId id="264" r:id="rId9"/>
    <p:sldId id="266" r:id="rId10"/>
    <p:sldId id="265" r:id="rId11"/>
    <p:sldId id="268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RK-SERVER\finans\&#1062;&#1050;&#1056;\&#1062;&#1050;&#1056;\&#1089;&#1084;&#1077;&#1090;&#1072;\2018\&#1042;&#1085;&#1077;%20&#1089;&#1084;&#1077;&#1090;&#1099;%202018\&#1056;&#1072;&#1089;&#1093;&#1086;&#1076;&#1099;%20&#1074;&#1085;&#1077;%20&#1089;&#1084;&#1077;&#1090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RK-SERVER\finans\&#1062;&#1050;&#1056;\&#1062;&#1050;&#1056;\&#1089;&#1084;&#1077;&#1090;&#1072;\2018\&#1042;&#1085;&#1077;%20&#1089;&#1084;&#1077;&#1090;&#1099;%202018\&#1056;&#1072;&#1089;&#1093;&#1086;&#1076;&#1099;%20&#1074;&#1085;&#1077;%20&#1089;&#1084;&#1077;&#1090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RK-SERVER\finans\&#1062;&#1050;&#1056;\&#1062;&#1050;&#1056;\&#1089;&#1084;&#1077;&#1090;&#1072;\2018\&#1042;&#1085;&#1077;%20&#1089;&#1084;&#1077;&#1090;&#1099;%202018\&#1056;&#1072;&#1089;&#1093;&#1086;&#1076;&#1099;%20&#1074;&#1085;&#1077;%20&#1089;&#1084;&#1077;&#1090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Бюджет 2017</a:t>
            </a:r>
            <a:r>
              <a:rPr lang="ru-RU" baseline="0" dirty="0">
                <a:solidFill>
                  <a:schemeClr val="accent1">
                    <a:lumMod val="75000"/>
                  </a:schemeClr>
                </a:solidFill>
              </a:rPr>
              <a:t> года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Бюджет 2017</a:t>
            </a:r>
            <a:r>
              <a:rPr lang="ru-RU" baseline="0" dirty="0">
                <a:solidFill>
                  <a:schemeClr val="accent1">
                    <a:lumMod val="75000"/>
                  </a:schemeClr>
                </a:solidFill>
              </a:rPr>
              <a:t> года, </a:t>
            </a:r>
          </a:p>
          <a:p>
            <a:pPr>
              <a:defRPr/>
            </a:pPr>
            <a:r>
              <a:rPr lang="ru-RU" baseline="0" dirty="0">
                <a:solidFill>
                  <a:schemeClr val="accent1">
                    <a:lumMod val="75000"/>
                  </a:schemeClr>
                </a:solidFill>
              </a:rPr>
              <a:t>12,6 млн. руб.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A56-437D-BFC7-E12B5C93BDB0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A56-437D-BFC7-E12B5C93BDB0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451F0205-5A32-486E-A0AE-8965895B9FC0}" type="CATEGORYNAME">
                      <a:rPr lang="ru-RU" sz="1400" smtClean="0"/>
                      <a:pPr>
                        <a:defRPr/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A56-437D-BFC7-E12B5C93BDB0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0B7B2BB-C77B-4BE3-819B-44A91AF37260}" type="CATEGORYNAME">
                      <a:rPr lang="ru-RU" sz="14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A56-437D-BFC7-E12B5C93BDB0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Лист1!$F$7:$F$8</c:f>
              <c:strCache>
                <c:ptCount val="2"/>
                <c:pt idx="0">
                  <c:v>Федеральный 6,1 млн. руб.</c:v>
                </c:pt>
                <c:pt idx="1">
                  <c:v>Региональный 6,5 млн. руб.</c:v>
                </c:pt>
              </c:strCache>
            </c:strRef>
          </c:cat>
          <c:val>
            <c:numRef>
              <c:f>Лист1!$G$7:$G$8</c:f>
              <c:numCache>
                <c:formatCode>General</c:formatCode>
                <c:ptCount val="2"/>
                <c:pt idx="0">
                  <c:v>6.1</c:v>
                </c:pt>
                <c:pt idx="1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56-437D-BFC7-E12B5C93BDB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Бюджет 2018 года, </a:t>
            </a:r>
          </a:p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13,8 млн.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3E3-4461-AA1C-D81DBC339398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3E3-4461-AA1C-D81DBC339398}"/>
              </c:ext>
            </c:extLst>
          </c:dPt>
          <c:dLbls>
            <c:dLbl>
              <c:idx val="0"/>
              <c:layout>
                <c:manualLayout>
                  <c:x val="-0.15795705402902818"/>
                  <c:y val="-0.2600478357549488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416C51D-7C05-4CD0-BB44-24A9F411B59B}" type="CATEGORYNAME">
                      <a:rPr lang="ru-RU" sz="1400"/>
                      <a:pPr>
                        <a:defRPr/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53702944396799"/>
                      <c:h val="0.225913317442711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3E3-4461-AA1C-D81DBC339398}"/>
                </c:ext>
              </c:extLst>
            </c:dLbl>
            <c:dLbl>
              <c:idx val="1"/>
              <c:layout>
                <c:manualLayout>
                  <c:x val="0.16415870745780067"/>
                  <c:y val="4.199045910238793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9E112A8B-6193-4782-ABD8-089BF626A548}" type="CATEGORYNAME">
                      <a:rPr lang="ru-RU" sz="140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endParaRPr lang="ru-RU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91223018143744"/>
                      <c:h val="0.225913317442711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3E3-4461-AA1C-D81DBC339398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Лист1!$F$17:$F$18</c:f>
              <c:strCache>
                <c:ptCount val="2"/>
                <c:pt idx="0">
                  <c:v>Федеральный 9,7 млн. руб.</c:v>
                </c:pt>
                <c:pt idx="1">
                  <c:v>Региональный 4,1 млн. руб.</c:v>
                </c:pt>
              </c:strCache>
            </c:strRef>
          </c:cat>
          <c:val>
            <c:numRef>
              <c:f>Лист1!$G$17:$G$18</c:f>
              <c:numCache>
                <c:formatCode>General</c:formatCode>
                <c:ptCount val="2"/>
                <c:pt idx="0">
                  <c:v>9.6999999999999993</c:v>
                </c:pt>
                <c:pt idx="1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E3-4461-AA1C-D81DBC339398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3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9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27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0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80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38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48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36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02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37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90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3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90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9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2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4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0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1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A27F8-71F6-400D-90BA-4625CA9378B5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1D9CA-CCBA-44B0-8910-8E31265BF0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29"/>
          <a:stretch/>
        </p:blipFill>
        <p:spPr>
          <a:xfrm>
            <a:off x="0" y="1887967"/>
            <a:ext cx="9144000" cy="49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1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CFB3E-04BF-49A4-B341-144A9ED122D7}" type="datetimeFigureOut">
              <a:rPr lang="en-US" smtClean="0"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25D21-BF61-4616-BADD-F7B8E1969F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3124200"/>
            <a:ext cx="9144000" cy="3733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6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37" y="762000"/>
            <a:ext cx="9037563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Доклад о результатах деятельности ЦКР МО </a:t>
            </a:r>
            <a:b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2017 году и план работ на 2018 год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91ECE8-6FF7-4491-9E18-A7E006874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7" y="152400"/>
            <a:ext cx="4242825" cy="7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F444DA-12BD-4E59-92EF-E66904E0FFF0}"/>
              </a:ext>
            </a:extLst>
          </p:cNvPr>
          <p:cNvSpPr txBox="1"/>
          <p:nvPr/>
        </p:nvSpPr>
        <p:spPr>
          <a:xfrm>
            <a:off x="1828800" y="14478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в 2018 году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AE4C1A4-FA1C-4123-A43F-25176613787E}"/>
              </a:ext>
            </a:extLst>
          </p:cNvPr>
          <p:cNvGrpSpPr/>
          <p:nvPr/>
        </p:nvGrpSpPr>
        <p:grpSpPr>
          <a:xfrm>
            <a:off x="4166463" y="3634832"/>
            <a:ext cx="1167537" cy="1013368"/>
            <a:chOff x="5153667" y="2365138"/>
            <a:chExt cx="1214739" cy="11905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875C0CB-7ED4-4793-8A71-61D30A33978E}"/>
                </a:ext>
              </a:extLst>
            </p:cNvPr>
            <p:cNvSpPr/>
            <p:nvPr/>
          </p:nvSpPr>
          <p:spPr>
            <a:xfrm>
              <a:off x="5153667" y="2365138"/>
              <a:ext cx="1214739" cy="11905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Овал 4">
              <a:extLst>
                <a:ext uri="{FF2B5EF4-FFF2-40B4-BE49-F238E27FC236}">
                  <a16:creationId xmlns:a16="http://schemas.microsoft.com/office/drawing/2014/main" id="{1098C8DD-A454-4944-90F4-C21EA6AEBC87}"/>
                </a:ext>
              </a:extLst>
            </p:cNvPr>
            <p:cNvSpPr txBox="1"/>
            <p:nvPr/>
          </p:nvSpPr>
          <p:spPr>
            <a:xfrm>
              <a:off x="5331561" y="2539496"/>
              <a:ext cx="858951" cy="8418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200" kern="1200" dirty="0"/>
                <a:t>ЦКР</a:t>
              </a:r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119EEF1-81C3-417B-BB95-4A8E2FDB220A}"/>
              </a:ext>
            </a:extLst>
          </p:cNvPr>
          <p:cNvCxnSpPr>
            <a:cxnSpLocks/>
          </p:cNvCxnSpPr>
          <p:nvPr/>
        </p:nvCxnSpPr>
        <p:spPr>
          <a:xfrm flipH="1">
            <a:off x="5003185" y="3271951"/>
            <a:ext cx="238556" cy="374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D985F03-2B21-41FA-A068-BB2AE24712B7}"/>
              </a:ext>
            </a:extLst>
          </p:cNvPr>
          <p:cNvCxnSpPr>
            <a:cxnSpLocks/>
          </p:cNvCxnSpPr>
          <p:nvPr/>
        </p:nvCxnSpPr>
        <p:spPr>
          <a:xfrm flipH="1" flipV="1">
            <a:off x="5253536" y="4344629"/>
            <a:ext cx="1194144" cy="303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EF22399A-5483-44C0-A860-83789D3575EF}"/>
              </a:ext>
            </a:extLst>
          </p:cNvPr>
          <p:cNvCxnSpPr>
            <a:cxnSpLocks/>
          </p:cNvCxnSpPr>
          <p:nvPr/>
        </p:nvCxnSpPr>
        <p:spPr>
          <a:xfrm flipH="1" flipV="1">
            <a:off x="4756037" y="4653206"/>
            <a:ext cx="40873" cy="39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BEF5CAF4-5106-4B9D-8B16-943058E43697}"/>
              </a:ext>
            </a:extLst>
          </p:cNvPr>
          <p:cNvCxnSpPr>
            <a:cxnSpLocks/>
          </p:cNvCxnSpPr>
          <p:nvPr/>
        </p:nvCxnSpPr>
        <p:spPr>
          <a:xfrm>
            <a:off x="3530011" y="4165503"/>
            <a:ext cx="64062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358BBC-666A-422F-953F-259ACD374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25" y="2649895"/>
            <a:ext cx="1317806" cy="584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8124CA-A69D-4F46-8695-137CDD33C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34" y="3646881"/>
            <a:ext cx="981365" cy="9780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BA9CBD-33D1-4946-A60A-8C945925A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98" y="4192206"/>
            <a:ext cx="722191" cy="10228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7B3A7D-5EA6-4FE7-BB55-6FFC8801C2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89" y="4615379"/>
            <a:ext cx="2698222" cy="19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39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D34E2E-59DD-40C1-B12C-77447FA04DF8}"/>
              </a:ext>
            </a:extLst>
          </p:cNvPr>
          <p:cNvSpPr txBox="1"/>
          <p:nvPr/>
        </p:nvSpPr>
        <p:spPr>
          <a:xfrm>
            <a:off x="2286000" y="29718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7ACF0-B285-47B9-8AB3-9B9C53C5FDD3}"/>
              </a:ext>
            </a:extLst>
          </p:cNvPr>
          <p:cNvSpPr txBox="1"/>
          <p:nvPr/>
        </p:nvSpPr>
        <p:spPr>
          <a:xfrm>
            <a:off x="533400" y="4953000"/>
            <a:ext cx="762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__________________________________________________________</a:t>
            </a:r>
          </a:p>
          <a:p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Владимир Владимирович Попов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Руководитель Центра кластерного развития Мурманской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105308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63"/>
          <p:cNvSpPr txBox="1">
            <a:spLocks noChangeArrowheads="1"/>
          </p:cNvSpPr>
          <p:nvPr/>
        </p:nvSpPr>
        <p:spPr bwMode="gray">
          <a:xfrm>
            <a:off x="1560478" y="2346640"/>
            <a:ext cx="37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Привлечение новых участников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2" name="Group 107"/>
          <p:cNvGrpSpPr>
            <a:grpSpLocks/>
          </p:cNvGrpSpPr>
          <p:nvPr/>
        </p:nvGrpSpPr>
        <p:grpSpPr bwMode="auto">
          <a:xfrm>
            <a:off x="577818" y="3277501"/>
            <a:ext cx="990600" cy="914400"/>
            <a:chOff x="1685" y="3125"/>
            <a:chExt cx="907" cy="907"/>
          </a:xfrm>
        </p:grpSpPr>
        <p:grpSp>
          <p:nvGrpSpPr>
            <p:cNvPr id="53" name="Group 95"/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55" name="Oval 96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6" name="Oval 97"/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7" name="Oval 98"/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8" name="Oval 99"/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" name="Oval 100"/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60" name="Group 101"/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61" name="Oval 102"/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103"/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63" name="Oval 104"/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64" name="Oval 105"/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4" name="Text Box 106"/>
            <p:cNvSpPr txBox="1">
              <a:spLocks noChangeArrowheads="1"/>
            </p:cNvSpPr>
            <p:nvPr/>
          </p:nvSpPr>
          <p:spPr bwMode="gray">
            <a:xfrm>
              <a:off x="1911" y="3371"/>
              <a:ext cx="507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27%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625EB7-4C6C-47B6-A8D9-37CBE58DE428}"/>
              </a:ext>
            </a:extLst>
          </p:cNvPr>
          <p:cNvSpPr txBox="1"/>
          <p:nvPr/>
        </p:nvSpPr>
        <p:spPr>
          <a:xfrm>
            <a:off x="1632609" y="3476237"/>
            <a:ext cx="1439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Доля МСП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5A5ED91-C1E1-4B2F-8773-F2084276E343}"/>
              </a:ext>
            </a:extLst>
          </p:cNvPr>
          <p:cNvSpPr/>
          <p:nvPr/>
        </p:nvSpPr>
        <p:spPr>
          <a:xfrm>
            <a:off x="1664821" y="4678791"/>
            <a:ext cx="1731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Консультации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482567B-523D-4CA7-A507-A96608C70CBB}"/>
              </a:ext>
            </a:extLst>
          </p:cNvPr>
          <p:cNvSpPr txBox="1"/>
          <p:nvPr/>
        </p:nvSpPr>
        <p:spPr>
          <a:xfrm>
            <a:off x="1613374" y="5881784"/>
            <a:ext cx="354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Государственная поддержка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08A2C-6317-49DA-B575-DF741E593BEC}"/>
              </a:ext>
            </a:extLst>
          </p:cNvPr>
          <p:cNvSpPr txBox="1"/>
          <p:nvPr/>
        </p:nvSpPr>
        <p:spPr>
          <a:xfrm>
            <a:off x="2514600" y="1510141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Количественные данные</a:t>
            </a:r>
          </a:p>
        </p:txBody>
      </p:sp>
      <p:graphicFrame>
        <p:nvGraphicFramePr>
          <p:cNvPr id="65" name="Диаграмма 64">
            <a:extLst>
              <a:ext uri="{FF2B5EF4-FFF2-40B4-BE49-F238E27FC236}">
                <a16:creationId xmlns:a16="http://schemas.microsoft.com/office/drawing/2014/main" id="{3E03E22E-73F7-4F76-BEB4-43443086ED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783373"/>
              </p:ext>
            </p:extLst>
          </p:nvPr>
        </p:nvGraphicFramePr>
        <p:xfrm>
          <a:off x="4267200" y="2681096"/>
          <a:ext cx="5215515" cy="354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6" name="Group 107">
            <a:extLst>
              <a:ext uri="{FF2B5EF4-FFF2-40B4-BE49-F238E27FC236}">
                <a16:creationId xmlns:a16="http://schemas.microsoft.com/office/drawing/2014/main" id="{85507674-ACBD-4001-9272-4317655AC340}"/>
              </a:ext>
            </a:extLst>
          </p:cNvPr>
          <p:cNvGrpSpPr>
            <a:grpSpLocks/>
          </p:cNvGrpSpPr>
          <p:nvPr/>
        </p:nvGrpSpPr>
        <p:grpSpPr bwMode="auto">
          <a:xfrm>
            <a:off x="577818" y="2123011"/>
            <a:ext cx="990600" cy="914400"/>
            <a:chOff x="1685" y="3125"/>
            <a:chExt cx="907" cy="907"/>
          </a:xfrm>
        </p:grpSpPr>
        <p:grpSp>
          <p:nvGrpSpPr>
            <p:cNvPr id="67" name="Group 95">
              <a:extLst>
                <a:ext uri="{FF2B5EF4-FFF2-40B4-BE49-F238E27FC236}">
                  <a16:creationId xmlns:a16="http://schemas.microsoft.com/office/drawing/2014/main" id="{484B01FC-655E-4EDE-8F0B-FA55D4AB95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69" name="Oval 96">
                <a:extLst>
                  <a:ext uri="{FF2B5EF4-FFF2-40B4-BE49-F238E27FC236}">
                    <a16:creationId xmlns:a16="http://schemas.microsoft.com/office/drawing/2014/main" id="{93433ACD-4F42-40EB-8004-AA53F55CBE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Oval 97">
                <a:extLst>
                  <a:ext uri="{FF2B5EF4-FFF2-40B4-BE49-F238E27FC236}">
                    <a16:creationId xmlns:a16="http://schemas.microsoft.com/office/drawing/2014/main" id="{94CCD908-3048-4467-B1FC-0F894A7239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" name="Oval 98">
                <a:extLst>
                  <a:ext uri="{FF2B5EF4-FFF2-40B4-BE49-F238E27FC236}">
                    <a16:creationId xmlns:a16="http://schemas.microsoft.com/office/drawing/2014/main" id="{2AD1A05C-DECA-4865-A6C3-230767DEA7B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" name="Oval 99">
                <a:extLst>
                  <a:ext uri="{FF2B5EF4-FFF2-40B4-BE49-F238E27FC236}">
                    <a16:creationId xmlns:a16="http://schemas.microsoft.com/office/drawing/2014/main" id="{7D793200-6BE6-4B0C-B5FD-D433E18FDF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" name="Oval 100">
                <a:extLst>
                  <a:ext uri="{FF2B5EF4-FFF2-40B4-BE49-F238E27FC236}">
                    <a16:creationId xmlns:a16="http://schemas.microsoft.com/office/drawing/2014/main" id="{5973AB47-5878-49C6-9D59-10EE62AD48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76" name="Group 101">
                <a:extLst>
                  <a:ext uri="{FF2B5EF4-FFF2-40B4-BE49-F238E27FC236}">
                    <a16:creationId xmlns:a16="http://schemas.microsoft.com/office/drawing/2014/main" id="{DBD5CB0B-FA9F-4ED2-A741-5FD48BE6D0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77" name="Oval 102">
                  <a:extLst>
                    <a:ext uri="{FF2B5EF4-FFF2-40B4-BE49-F238E27FC236}">
                      <a16:creationId xmlns:a16="http://schemas.microsoft.com/office/drawing/2014/main" id="{820B8563-67ED-4810-8020-69F6C35C62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103">
                  <a:extLst>
                    <a:ext uri="{FF2B5EF4-FFF2-40B4-BE49-F238E27FC236}">
                      <a16:creationId xmlns:a16="http://schemas.microsoft.com/office/drawing/2014/main" id="{4821EF9A-26E9-460C-8118-4BA8940FDB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79" name="Oval 104">
                  <a:extLst>
                    <a:ext uri="{FF2B5EF4-FFF2-40B4-BE49-F238E27FC236}">
                      <a16:creationId xmlns:a16="http://schemas.microsoft.com/office/drawing/2014/main" id="{94B19C8C-FA82-4C4D-BFB0-024043986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105">
                  <a:extLst>
                    <a:ext uri="{FF2B5EF4-FFF2-40B4-BE49-F238E27FC236}">
                      <a16:creationId xmlns:a16="http://schemas.microsoft.com/office/drawing/2014/main" id="{7D7A1A74-C229-417A-A457-4B6F153435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8" name="Text Box 106">
              <a:extLst>
                <a:ext uri="{FF2B5EF4-FFF2-40B4-BE49-F238E27FC236}">
                  <a16:creationId xmlns:a16="http://schemas.microsoft.com/office/drawing/2014/main" id="{4CC38EE7-796F-4978-BAAB-DB96AC5AE29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77" y="3371"/>
              <a:ext cx="574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</a:rPr>
                <a:t>24%</a:t>
              </a:r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81" name="Group 107">
            <a:extLst>
              <a:ext uri="{FF2B5EF4-FFF2-40B4-BE49-F238E27FC236}">
                <a16:creationId xmlns:a16="http://schemas.microsoft.com/office/drawing/2014/main" id="{C85B0EFD-6F79-423B-8A32-BB48188BE125}"/>
              </a:ext>
            </a:extLst>
          </p:cNvPr>
          <p:cNvGrpSpPr>
            <a:grpSpLocks/>
          </p:cNvGrpSpPr>
          <p:nvPr/>
        </p:nvGrpSpPr>
        <p:grpSpPr bwMode="auto">
          <a:xfrm>
            <a:off x="584262" y="4479158"/>
            <a:ext cx="990600" cy="914400"/>
            <a:chOff x="1685" y="3125"/>
            <a:chExt cx="907" cy="907"/>
          </a:xfrm>
        </p:grpSpPr>
        <p:grpSp>
          <p:nvGrpSpPr>
            <p:cNvPr id="82" name="Group 95">
              <a:extLst>
                <a:ext uri="{FF2B5EF4-FFF2-40B4-BE49-F238E27FC236}">
                  <a16:creationId xmlns:a16="http://schemas.microsoft.com/office/drawing/2014/main" id="{C37937A9-C1F2-46AA-96BC-B95AD69AA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84" name="Oval 96">
                <a:extLst>
                  <a:ext uri="{FF2B5EF4-FFF2-40B4-BE49-F238E27FC236}">
                    <a16:creationId xmlns:a16="http://schemas.microsoft.com/office/drawing/2014/main" id="{EA2FD7B7-6AAD-46BA-BAC1-8F1EE709EE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5" name="Oval 97">
                <a:extLst>
                  <a:ext uri="{FF2B5EF4-FFF2-40B4-BE49-F238E27FC236}">
                    <a16:creationId xmlns:a16="http://schemas.microsoft.com/office/drawing/2014/main" id="{260ADC5A-0D6A-417F-93F8-4E4ECD0FDCE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6" name="Oval 98">
                <a:extLst>
                  <a:ext uri="{FF2B5EF4-FFF2-40B4-BE49-F238E27FC236}">
                    <a16:creationId xmlns:a16="http://schemas.microsoft.com/office/drawing/2014/main" id="{238124AC-6973-4790-97FF-34F6926E48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7" name="Oval 99">
                <a:extLst>
                  <a:ext uri="{FF2B5EF4-FFF2-40B4-BE49-F238E27FC236}">
                    <a16:creationId xmlns:a16="http://schemas.microsoft.com/office/drawing/2014/main" id="{7D4B1791-06A6-4BDA-8FDE-D1D7BA40FF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Oval 100">
                <a:extLst>
                  <a:ext uri="{FF2B5EF4-FFF2-40B4-BE49-F238E27FC236}">
                    <a16:creationId xmlns:a16="http://schemas.microsoft.com/office/drawing/2014/main" id="{27EF46AB-600D-4B67-93FE-4571CAECA4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89" name="Group 101">
                <a:extLst>
                  <a:ext uri="{FF2B5EF4-FFF2-40B4-BE49-F238E27FC236}">
                    <a16:creationId xmlns:a16="http://schemas.microsoft.com/office/drawing/2014/main" id="{04B0818C-F6AA-4795-8DEC-B942D06812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90" name="Oval 102">
                  <a:extLst>
                    <a:ext uri="{FF2B5EF4-FFF2-40B4-BE49-F238E27FC236}">
                      <a16:creationId xmlns:a16="http://schemas.microsoft.com/office/drawing/2014/main" id="{EAF12ACE-CBE7-49EE-A332-981A1464D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91" name="Oval 103">
                  <a:extLst>
                    <a:ext uri="{FF2B5EF4-FFF2-40B4-BE49-F238E27FC236}">
                      <a16:creationId xmlns:a16="http://schemas.microsoft.com/office/drawing/2014/main" id="{6D158D11-75CB-4814-91C0-6643EC51B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92" name="Oval 104">
                  <a:extLst>
                    <a:ext uri="{FF2B5EF4-FFF2-40B4-BE49-F238E27FC236}">
                      <a16:creationId xmlns:a16="http://schemas.microsoft.com/office/drawing/2014/main" id="{E90B3491-F004-44BE-996F-19F220077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93" name="Oval 105">
                  <a:extLst>
                    <a:ext uri="{FF2B5EF4-FFF2-40B4-BE49-F238E27FC236}">
                      <a16:creationId xmlns:a16="http://schemas.microsoft.com/office/drawing/2014/main" id="{9949635A-13E4-41AA-8619-CC8B4E4221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3" name="Text Box 106">
              <a:extLst>
                <a:ext uri="{FF2B5EF4-FFF2-40B4-BE49-F238E27FC236}">
                  <a16:creationId xmlns:a16="http://schemas.microsoft.com/office/drawing/2014/main" id="{3E69039D-8C33-4574-849F-2C972A54A95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079" y="3371"/>
              <a:ext cx="169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9" name="Text Box 40"/>
          <p:cNvSpPr txBox="1">
            <a:spLocks noChangeArrowheads="1"/>
          </p:cNvSpPr>
          <p:nvPr/>
        </p:nvSpPr>
        <p:spPr bwMode="gray">
          <a:xfrm>
            <a:off x="779155" y="4719219"/>
            <a:ext cx="6399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2,25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4" name="Group 107">
            <a:extLst>
              <a:ext uri="{FF2B5EF4-FFF2-40B4-BE49-F238E27FC236}">
                <a16:creationId xmlns:a16="http://schemas.microsoft.com/office/drawing/2014/main" id="{51ECD2BA-6602-4619-BDBE-FC4A703DDDA6}"/>
              </a:ext>
            </a:extLst>
          </p:cNvPr>
          <p:cNvGrpSpPr>
            <a:grpSpLocks/>
          </p:cNvGrpSpPr>
          <p:nvPr/>
        </p:nvGrpSpPr>
        <p:grpSpPr bwMode="auto">
          <a:xfrm>
            <a:off x="583331" y="5633648"/>
            <a:ext cx="990600" cy="914400"/>
            <a:chOff x="1685" y="3125"/>
            <a:chExt cx="907" cy="907"/>
          </a:xfrm>
        </p:grpSpPr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1C40F7FB-67A6-4540-BA0F-CC6B5BDBC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5" y="3125"/>
              <a:ext cx="907" cy="907"/>
              <a:chOff x="2832" y="1728"/>
              <a:chExt cx="907" cy="907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8A5BA99-37B9-4001-80C5-1EA85E39DA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tint val="0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6D402B7C-27FF-4ECB-9418-CCBACF0270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2" y="1728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alpha val="32001"/>
                    </a:srgbClr>
                  </a:gs>
                  <a:gs pos="100000">
                    <a:srgbClr val="3965E1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FA3FD4AA-1E34-4E86-8F89-3D04BB27E7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88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54118"/>
                      <a:invGamma/>
                    </a:srgbClr>
                  </a:gs>
                  <a:gs pos="50000">
                    <a:srgbClr val="3965E1"/>
                  </a:gs>
                  <a:gs pos="100000">
                    <a:srgbClr val="3965E1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883F721E-1ECA-4F89-AE44-C777EB2C6F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89" y="179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3965E1">
                      <a:gamma/>
                      <a:shade val="66667"/>
                      <a:invGamma/>
                    </a:srgbClr>
                  </a:gs>
                  <a:gs pos="100000">
                    <a:srgbClr val="3965E1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45666CB-42CD-4B54-BE0C-18C75EF9F6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28" y="1833"/>
                <a:ext cx="709" cy="709"/>
              </a:xfrm>
              <a:prstGeom prst="ellipse">
                <a:avLst/>
              </a:prstGeom>
              <a:gradFill rotWithShape="1">
                <a:gsLst>
                  <a:gs pos="0">
                    <a:srgbClr val="3965E1"/>
                  </a:gs>
                  <a:gs pos="100000">
                    <a:srgbClr val="3965E1">
                      <a:gamma/>
                      <a:shade val="588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77C4D8D0-F3D3-4860-B846-9344067576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46" y="1842"/>
                <a:ext cx="687" cy="688"/>
                <a:chOff x="4166" y="1706"/>
                <a:chExt cx="1252" cy="1252"/>
              </a:xfrm>
            </p:grpSpPr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658B8593-B2B2-4C6F-9B0F-84E1A35DF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48FB877-CD14-4095-8A0D-E36D7FFC11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93FA3B4-8B6C-4F16-8327-5CD797CFAB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D844964B-1FB9-4DE3-87D5-959C3B7B6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6" name="Text Box 106">
              <a:extLst>
                <a:ext uri="{FF2B5EF4-FFF2-40B4-BE49-F238E27FC236}">
                  <a16:creationId xmlns:a16="http://schemas.microsoft.com/office/drawing/2014/main" id="{2605434B-93CC-4056-9F23-9049BA85F6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079" y="3371"/>
              <a:ext cx="169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endParaRPr lang="en-US" sz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F7899D-759E-489B-8BBB-2F6A5446186A}"/>
              </a:ext>
            </a:extLst>
          </p:cNvPr>
          <p:cNvSpPr txBox="1"/>
          <p:nvPr/>
        </p:nvSpPr>
        <p:spPr>
          <a:xfrm>
            <a:off x="799883" y="5911601"/>
            <a:ext cx="598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4,25</a:t>
            </a:r>
          </a:p>
        </p:txBody>
      </p:sp>
      <p:graphicFrame>
        <p:nvGraphicFramePr>
          <p:cNvPr id="107" name="Диаграмма 106">
            <a:extLst>
              <a:ext uri="{FF2B5EF4-FFF2-40B4-BE49-F238E27FC236}">
                <a16:creationId xmlns:a16="http://schemas.microsoft.com/office/drawing/2014/main" id="{3E03E22E-73F7-4F76-BEB4-43443086ED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1095"/>
              </p:ext>
            </p:extLst>
          </p:nvPr>
        </p:nvGraphicFramePr>
        <p:xfrm>
          <a:off x="4519246" y="2457510"/>
          <a:ext cx="5193179" cy="376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0375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E00679F-689E-4B42-A6F9-E9B431290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4" y="2053535"/>
            <a:ext cx="2944442" cy="182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72DE5E8-9C98-406B-88AE-E26A1BB90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4" y="4963710"/>
            <a:ext cx="2867786" cy="174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0053915-C74A-4804-8306-5835BE045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2053535"/>
            <a:ext cx="2847673" cy="182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BCDD0C-F9A9-4E80-BA60-12206F1DB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17" y="4963710"/>
            <a:ext cx="2940863" cy="174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DEF87F-0AD1-4E2F-9371-48950258FC2D}"/>
              </a:ext>
            </a:extLst>
          </p:cNvPr>
          <p:cNvSpPr txBox="1"/>
          <p:nvPr/>
        </p:nvSpPr>
        <p:spPr>
          <a:xfrm>
            <a:off x="2438400" y="137181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Проекты участников кластера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67305A-AACE-4643-8BCB-AE8580C03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8514" y="3429000"/>
            <a:ext cx="2940863" cy="20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2225A7-83D8-4FDA-93D3-220EA4300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597979"/>
            <a:ext cx="4014224" cy="3352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58BDB-54FD-46AE-B3E8-BA0EB5B41541}"/>
              </a:ext>
            </a:extLst>
          </p:cNvPr>
          <p:cNvSpPr txBox="1"/>
          <p:nvPr/>
        </p:nvSpPr>
        <p:spPr>
          <a:xfrm>
            <a:off x="381001" y="1371600"/>
            <a:ext cx="838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семинаров и иных публичных мероприятий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7E015-D1DD-41D6-AC64-3D8D5B5C6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2523"/>
            <a:ext cx="4191000" cy="334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673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0C33B5-BDB9-468C-BED0-EBB4077CE577}"/>
              </a:ext>
            </a:extLst>
          </p:cNvPr>
          <p:cNvSpPr txBox="1"/>
          <p:nvPr/>
        </p:nvSpPr>
        <p:spPr>
          <a:xfrm>
            <a:off x="1645043" y="2221342"/>
            <a:ext cx="5261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Маркетинговые услуги – в 1,3 раза 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58F4E861-814A-4C2B-B562-21BABECA68F2}"/>
              </a:ext>
            </a:extLst>
          </p:cNvPr>
          <p:cNvSpPr/>
          <p:nvPr/>
        </p:nvSpPr>
        <p:spPr>
          <a:xfrm rot="10800000">
            <a:off x="5638800" y="2236730"/>
            <a:ext cx="22860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95DBD6-740A-41BA-871A-603DB331B135}"/>
              </a:ext>
            </a:extLst>
          </p:cNvPr>
          <p:cNvSpPr txBox="1"/>
          <p:nvPr/>
        </p:nvSpPr>
        <p:spPr>
          <a:xfrm>
            <a:off x="1607486" y="461064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Информационные кампании в СМИ – в 2,8 раза </a:t>
            </a: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A233B200-66B4-4E43-B9A7-A56EB7F79326}"/>
              </a:ext>
            </a:extLst>
          </p:cNvPr>
          <p:cNvSpPr/>
          <p:nvPr/>
        </p:nvSpPr>
        <p:spPr>
          <a:xfrm rot="10800000">
            <a:off x="7042539" y="4626035"/>
            <a:ext cx="22860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CEF8C8-C117-4C8C-A3D4-247AD2EE19E0}"/>
              </a:ext>
            </a:extLst>
          </p:cNvPr>
          <p:cNvSpPr txBox="1"/>
          <p:nvPr/>
        </p:nvSpPr>
        <p:spPr>
          <a:xfrm>
            <a:off x="1588010" y="3372423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Сертификация/классификация услуг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1FE9FC-9E65-4D5D-A5A1-D7A8A67C7E23}"/>
              </a:ext>
            </a:extLst>
          </p:cNvPr>
          <p:cNvSpPr txBox="1"/>
          <p:nvPr/>
        </p:nvSpPr>
        <p:spPr>
          <a:xfrm>
            <a:off x="1645043" y="5899806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Подготовка бизнес-планов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752A2-44A2-42F9-A8F6-660A49BB5D29}"/>
              </a:ext>
            </a:extLst>
          </p:cNvPr>
          <p:cNvSpPr txBox="1"/>
          <p:nvPr/>
        </p:nvSpPr>
        <p:spPr>
          <a:xfrm>
            <a:off x="5576726" y="3372423"/>
            <a:ext cx="1825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– в 1,25 раза</a:t>
            </a: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932633D0-5183-43B5-9149-3D3651752AB7}"/>
              </a:ext>
            </a:extLst>
          </p:cNvPr>
          <p:cNvSpPr/>
          <p:nvPr/>
        </p:nvSpPr>
        <p:spPr>
          <a:xfrm rot="10800000">
            <a:off x="7173449" y="3372423"/>
            <a:ext cx="22860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62375-DF2F-4871-AB27-469D23DDB3F7}"/>
              </a:ext>
            </a:extLst>
          </p:cNvPr>
          <p:cNvSpPr txBox="1"/>
          <p:nvPr/>
        </p:nvSpPr>
        <p:spPr>
          <a:xfrm>
            <a:off x="3048000" y="144139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 Центра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264FBC-71B3-41B5-80B8-71E232D28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4" y="1944920"/>
            <a:ext cx="1431959" cy="9529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CDDA620-AFCB-4C8D-9D35-2CCB705D8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2" y="3030445"/>
            <a:ext cx="1240908" cy="9927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61E203D-D68E-4961-AFAC-ED2466941B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6" y="4236971"/>
            <a:ext cx="911299" cy="117798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C7CECAD-B683-4F6C-99F8-BBA9A2C52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7" y="5694666"/>
            <a:ext cx="1401686" cy="93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6EAA86-E537-4A72-ACC8-514D2187B982}"/>
              </a:ext>
            </a:extLst>
          </p:cNvPr>
          <p:cNvSpPr/>
          <p:nvPr/>
        </p:nvSpPr>
        <p:spPr>
          <a:xfrm>
            <a:off x="307292" y="2100448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Международные российские и зарубежные выставочные площадки в 2,2 раза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3BC6344C-A24C-4796-B96B-24E1DF961E2C}"/>
              </a:ext>
            </a:extLst>
          </p:cNvPr>
          <p:cNvSpPr/>
          <p:nvPr/>
        </p:nvSpPr>
        <p:spPr>
          <a:xfrm rot="10800000">
            <a:off x="8186372" y="2076499"/>
            <a:ext cx="22860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62375-DF2F-4871-AB27-469D23DDB3F7}"/>
              </a:ext>
            </a:extLst>
          </p:cNvPr>
          <p:cNvSpPr txBox="1"/>
          <p:nvPr/>
        </p:nvSpPr>
        <p:spPr>
          <a:xfrm>
            <a:off x="3048000" y="1441396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Услуги Центра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2510D9-A211-4DBA-BC89-D79F675E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59" y="2695874"/>
            <a:ext cx="2587125" cy="18146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DE7A65-7290-4FFB-AACD-426232281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85" y="4673085"/>
            <a:ext cx="3303030" cy="20554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21D3D9-5C15-4E05-94F7-0C2B37288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16" y="2665394"/>
            <a:ext cx="2587125" cy="18495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5EB9052-0E53-4942-AB30-A50AEA97D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72" y="2695874"/>
            <a:ext cx="2606456" cy="17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2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F444DA-12BD-4E59-92EF-E66904E0FFF0}"/>
              </a:ext>
            </a:extLst>
          </p:cNvPr>
          <p:cNvSpPr txBox="1"/>
          <p:nvPr/>
        </p:nvSpPr>
        <p:spPr>
          <a:xfrm>
            <a:off x="762000" y="1676400"/>
            <a:ext cx="3249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Центра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C55D8D-FA43-4EFC-866B-9161BF233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" y="4002154"/>
            <a:ext cx="5453875" cy="28558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112845-1316-4976-9A13-CBB127E46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80" y="1446146"/>
            <a:ext cx="4223820" cy="2819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6BDFD-6ED5-40E6-969D-D4DB6CB1F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80710"/>
            <a:ext cx="2514524" cy="2514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62942D-1F59-4F5D-BF68-4AA4FE1BF097}"/>
              </a:ext>
            </a:extLst>
          </p:cNvPr>
          <p:cNvSpPr txBox="1"/>
          <p:nvPr/>
        </p:nvSpPr>
        <p:spPr>
          <a:xfrm>
            <a:off x="7010324" y="4572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КСД</a:t>
            </a:r>
          </a:p>
        </p:txBody>
      </p:sp>
    </p:spTree>
    <p:extLst>
      <p:ext uri="{BB962C8B-B14F-4D97-AF65-F5344CB8AC3E}">
        <p14:creationId xmlns:p14="http://schemas.microsoft.com/office/powerpoint/2010/main" val="1112415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F444DA-12BD-4E59-92EF-E66904E0FFF0}"/>
              </a:ext>
            </a:extLst>
          </p:cNvPr>
          <p:cNvSpPr txBox="1"/>
          <p:nvPr/>
        </p:nvSpPr>
        <p:spPr>
          <a:xfrm>
            <a:off x="1828800" y="14478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в 2017 году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AE4C1A4-FA1C-4123-A43F-25176613787E}"/>
              </a:ext>
            </a:extLst>
          </p:cNvPr>
          <p:cNvGrpSpPr/>
          <p:nvPr/>
        </p:nvGrpSpPr>
        <p:grpSpPr>
          <a:xfrm>
            <a:off x="4166463" y="3634832"/>
            <a:ext cx="1167537" cy="1013368"/>
            <a:chOff x="5153667" y="2365138"/>
            <a:chExt cx="1214739" cy="1190594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875C0CB-7ED4-4793-8A71-61D30A33978E}"/>
                </a:ext>
              </a:extLst>
            </p:cNvPr>
            <p:cNvSpPr/>
            <p:nvPr/>
          </p:nvSpPr>
          <p:spPr>
            <a:xfrm>
              <a:off x="5153667" y="2365138"/>
              <a:ext cx="1214739" cy="11905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Овал 4">
              <a:extLst>
                <a:ext uri="{FF2B5EF4-FFF2-40B4-BE49-F238E27FC236}">
                  <a16:creationId xmlns:a16="http://schemas.microsoft.com/office/drawing/2014/main" id="{1098C8DD-A454-4944-90F4-C21EA6AEBC87}"/>
                </a:ext>
              </a:extLst>
            </p:cNvPr>
            <p:cNvSpPr txBox="1"/>
            <p:nvPr/>
          </p:nvSpPr>
          <p:spPr>
            <a:xfrm>
              <a:off x="5331561" y="2539496"/>
              <a:ext cx="858951" cy="8418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200" kern="1200" dirty="0"/>
                <a:t>ЦКР</a:t>
              </a: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210711C-252C-4737-93C2-836733E8F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231" y="2168315"/>
            <a:ext cx="814839" cy="10952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CCE754-D05B-4F09-BC54-60E2C8E39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30" y="5075651"/>
            <a:ext cx="1705240" cy="10714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B1F7764-7C11-47A1-87A7-A75641C8E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53" y="3234671"/>
            <a:ext cx="1705240" cy="17052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32ED857-2A60-4BCD-A3A9-7899738296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62" y="3117416"/>
            <a:ext cx="2217497" cy="10348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5895EAE-AAA6-451B-AFC8-7AB7BA27E2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72" y="4452706"/>
            <a:ext cx="1705240" cy="116284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761153B-0160-4D32-8843-B67CD3DB4F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70" y="4897819"/>
            <a:ext cx="1219202" cy="121920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020A78-C5F1-438E-B65B-EC61380A67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79" y="2032575"/>
            <a:ext cx="1749101" cy="1352638"/>
          </a:xfrm>
          <a:prstGeom prst="rect">
            <a:avLst/>
          </a:prstGeom>
        </p:spPr>
      </p:pic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6281AC31-588D-4E28-B0B5-E174B3F63FDC}"/>
              </a:ext>
            </a:extLst>
          </p:cNvPr>
          <p:cNvCxnSpPr>
            <a:cxnSpLocks/>
          </p:cNvCxnSpPr>
          <p:nvPr/>
        </p:nvCxnSpPr>
        <p:spPr>
          <a:xfrm>
            <a:off x="4015239" y="3234671"/>
            <a:ext cx="360259" cy="478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E119EEF1-81C3-417B-BB95-4A8E2FDB220A}"/>
              </a:ext>
            </a:extLst>
          </p:cNvPr>
          <p:cNvCxnSpPr>
            <a:cxnSpLocks/>
          </p:cNvCxnSpPr>
          <p:nvPr/>
        </p:nvCxnSpPr>
        <p:spPr>
          <a:xfrm flipH="1">
            <a:off x="5003185" y="3271951"/>
            <a:ext cx="238556" cy="374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2DFA06F2-DCEA-44C9-B890-FB92F18ED9F8}"/>
              </a:ext>
            </a:extLst>
          </p:cNvPr>
          <p:cNvCxnSpPr>
            <a:cxnSpLocks/>
          </p:cNvCxnSpPr>
          <p:nvPr/>
        </p:nvCxnSpPr>
        <p:spPr>
          <a:xfrm flipH="1">
            <a:off x="5241742" y="3886200"/>
            <a:ext cx="954777" cy="166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D985F03-2B21-41FA-A068-BB2AE24712B7}"/>
              </a:ext>
            </a:extLst>
          </p:cNvPr>
          <p:cNvCxnSpPr>
            <a:cxnSpLocks/>
          </p:cNvCxnSpPr>
          <p:nvPr/>
        </p:nvCxnSpPr>
        <p:spPr>
          <a:xfrm flipH="1" flipV="1">
            <a:off x="5253536" y="4344629"/>
            <a:ext cx="1194144" cy="303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EF22399A-5483-44C0-A860-83789D3575EF}"/>
              </a:ext>
            </a:extLst>
          </p:cNvPr>
          <p:cNvCxnSpPr>
            <a:cxnSpLocks/>
          </p:cNvCxnSpPr>
          <p:nvPr/>
        </p:nvCxnSpPr>
        <p:spPr>
          <a:xfrm flipH="1" flipV="1">
            <a:off x="5040552" y="4566648"/>
            <a:ext cx="201189" cy="273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C80D34F1-2A22-49F7-AA03-A75EB492C9DB}"/>
              </a:ext>
            </a:extLst>
          </p:cNvPr>
          <p:cNvCxnSpPr>
            <a:cxnSpLocks/>
          </p:cNvCxnSpPr>
          <p:nvPr/>
        </p:nvCxnSpPr>
        <p:spPr>
          <a:xfrm flipV="1">
            <a:off x="4195368" y="4590977"/>
            <a:ext cx="250342" cy="385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BEF5CAF4-5106-4B9D-8B16-943058E43697}"/>
              </a:ext>
            </a:extLst>
          </p:cNvPr>
          <p:cNvCxnSpPr>
            <a:cxnSpLocks/>
          </p:cNvCxnSpPr>
          <p:nvPr/>
        </p:nvCxnSpPr>
        <p:spPr>
          <a:xfrm>
            <a:off x="3530011" y="4165503"/>
            <a:ext cx="64062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67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05C88-0CC5-48F4-A16E-3A8C62BD8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230044"/>
            <a:ext cx="3938025" cy="736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17A98-18F5-4E19-935F-7721C22F18A7}"/>
              </a:ext>
            </a:extLst>
          </p:cNvPr>
          <p:cNvSpPr txBox="1"/>
          <p:nvPr/>
        </p:nvSpPr>
        <p:spPr>
          <a:xfrm>
            <a:off x="457200" y="15240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аспекты работы Центра в 2018 году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C87E5-1F0A-40B3-87A3-1F97EC7D050C}"/>
              </a:ext>
            </a:extLst>
          </p:cNvPr>
          <p:cNvSpPr txBox="1"/>
          <p:nvPr/>
        </p:nvSpPr>
        <p:spPr>
          <a:xfrm>
            <a:off x="457200" y="2561286"/>
            <a:ext cx="731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Увеличить ТРК на 10,5 % МСП </a:t>
            </a:r>
          </a:p>
          <a:p>
            <a:pPr algn="just"/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     Оказать поддержку 69 МСП</a:t>
            </a:r>
          </a:p>
          <a:p>
            <a:pPr algn="just"/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     Повысить качество услуг</a:t>
            </a:r>
          </a:p>
          <a:p>
            <a:pPr algn="just"/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     Создать и начать работу по КСД</a:t>
            </a:r>
          </a:p>
          <a:p>
            <a:pPr algn="just"/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     Закончить мастер-план развития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с.п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. Териберки</a:t>
            </a:r>
          </a:p>
          <a:p>
            <a:pPr algn="just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</a:p>
          <a:p>
            <a:pPr algn="just"/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     Разработать документ по созданию нового кластера</a:t>
            </a:r>
          </a:p>
          <a:p>
            <a:endParaRPr lang="ru-RU" dirty="0"/>
          </a:p>
        </p:txBody>
      </p:sp>
      <p:sp>
        <p:nvSpPr>
          <p:cNvPr id="6" name="Oval 89">
            <a:extLst>
              <a:ext uri="{FF2B5EF4-FFF2-40B4-BE49-F238E27FC236}">
                <a16:creationId xmlns:a16="http://schemas.microsoft.com/office/drawing/2014/main" id="{663E5085-F740-46E4-92F7-3BF4C960E5DB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457200" y="2561286"/>
            <a:ext cx="403225" cy="403224"/>
          </a:xfrm>
          <a:prstGeom prst="ellipse">
            <a:avLst/>
          </a:prstGeom>
          <a:gradFill rotWithShape="0">
            <a:gsLst>
              <a:gs pos="0">
                <a:srgbClr val="4D98E3">
                  <a:gamma/>
                  <a:shade val="63529"/>
                  <a:invGamma/>
                </a:srgbClr>
              </a:gs>
              <a:gs pos="100000">
                <a:srgbClr val="4D98E3">
                  <a:alpha val="85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Picture 90" descr="Picture1">
            <a:extLst>
              <a:ext uri="{FF2B5EF4-FFF2-40B4-BE49-F238E27FC236}">
                <a16:creationId xmlns:a16="http://schemas.microsoft.com/office/drawing/2014/main" id="{B83F8F4A-0545-419F-A4DC-BE31C82B5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562252"/>
            <a:ext cx="2762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89">
            <a:extLst>
              <a:ext uri="{FF2B5EF4-FFF2-40B4-BE49-F238E27FC236}">
                <a16:creationId xmlns:a16="http://schemas.microsoft.com/office/drawing/2014/main" id="{2998CD61-731E-4EE8-A0ED-04E7C4B0C380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457200" y="3251520"/>
            <a:ext cx="403225" cy="403224"/>
          </a:xfrm>
          <a:prstGeom prst="ellipse">
            <a:avLst/>
          </a:prstGeom>
          <a:gradFill rotWithShape="0">
            <a:gsLst>
              <a:gs pos="0">
                <a:srgbClr val="4D98E3">
                  <a:gamma/>
                  <a:shade val="63529"/>
                  <a:invGamma/>
                </a:srgbClr>
              </a:gs>
              <a:gs pos="100000">
                <a:srgbClr val="4D98E3">
                  <a:alpha val="85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" name="Picture 90" descr="Picture1">
            <a:extLst>
              <a:ext uri="{FF2B5EF4-FFF2-40B4-BE49-F238E27FC236}">
                <a16:creationId xmlns:a16="http://schemas.microsoft.com/office/drawing/2014/main" id="{55DA79C4-EA8E-4116-91F6-4CDEE566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252486"/>
            <a:ext cx="2762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89">
            <a:extLst>
              <a:ext uri="{FF2B5EF4-FFF2-40B4-BE49-F238E27FC236}">
                <a16:creationId xmlns:a16="http://schemas.microsoft.com/office/drawing/2014/main" id="{D583C891-F513-4F90-838E-825EB2DB0D77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459545" y="3940788"/>
            <a:ext cx="403225" cy="403224"/>
          </a:xfrm>
          <a:prstGeom prst="ellipse">
            <a:avLst/>
          </a:prstGeom>
          <a:gradFill rotWithShape="0">
            <a:gsLst>
              <a:gs pos="0">
                <a:srgbClr val="4D98E3">
                  <a:gamma/>
                  <a:shade val="63529"/>
                  <a:invGamma/>
                </a:srgbClr>
              </a:gs>
              <a:gs pos="100000">
                <a:srgbClr val="4D98E3">
                  <a:alpha val="85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" name="Picture 90" descr="Picture1">
            <a:extLst>
              <a:ext uri="{FF2B5EF4-FFF2-40B4-BE49-F238E27FC236}">
                <a16:creationId xmlns:a16="http://schemas.microsoft.com/office/drawing/2014/main" id="{04DC474C-C390-4E01-B167-67D5929B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5" y="3941754"/>
            <a:ext cx="2762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89">
            <a:extLst>
              <a:ext uri="{FF2B5EF4-FFF2-40B4-BE49-F238E27FC236}">
                <a16:creationId xmlns:a16="http://schemas.microsoft.com/office/drawing/2014/main" id="{383DD9FE-3D37-4FF8-8760-15375DA5D688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457200" y="4598462"/>
            <a:ext cx="403225" cy="403224"/>
          </a:xfrm>
          <a:prstGeom prst="ellipse">
            <a:avLst/>
          </a:prstGeom>
          <a:gradFill rotWithShape="0">
            <a:gsLst>
              <a:gs pos="0">
                <a:srgbClr val="4D98E3">
                  <a:gamma/>
                  <a:shade val="63529"/>
                  <a:invGamma/>
                </a:srgbClr>
              </a:gs>
              <a:gs pos="100000">
                <a:srgbClr val="4D98E3">
                  <a:alpha val="85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Picture 90" descr="Picture1">
            <a:extLst>
              <a:ext uri="{FF2B5EF4-FFF2-40B4-BE49-F238E27FC236}">
                <a16:creationId xmlns:a16="http://schemas.microsoft.com/office/drawing/2014/main" id="{952D675F-5256-46EC-B1AD-EC1A000ED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599428"/>
            <a:ext cx="2762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89">
            <a:extLst>
              <a:ext uri="{FF2B5EF4-FFF2-40B4-BE49-F238E27FC236}">
                <a16:creationId xmlns:a16="http://schemas.microsoft.com/office/drawing/2014/main" id="{F0080C71-FD54-467B-89AB-DC0E05439411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457200" y="5288663"/>
            <a:ext cx="403225" cy="403224"/>
          </a:xfrm>
          <a:prstGeom prst="ellipse">
            <a:avLst/>
          </a:prstGeom>
          <a:gradFill rotWithShape="0">
            <a:gsLst>
              <a:gs pos="0">
                <a:srgbClr val="4D98E3">
                  <a:gamma/>
                  <a:shade val="63529"/>
                  <a:invGamma/>
                </a:srgbClr>
              </a:gs>
              <a:gs pos="100000">
                <a:srgbClr val="4D98E3">
                  <a:alpha val="85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       </a:t>
            </a:r>
          </a:p>
        </p:txBody>
      </p:sp>
      <p:pic>
        <p:nvPicPr>
          <p:cNvPr id="19" name="Picture 90" descr="Picture1">
            <a:extLst>
              <a:ext uri="{FF2B5EF4-FFF2-40B4-BE49-F238E27FC236}">
                <a16:creationId xmlns:a16="http://schemas.microsoft.com/office/drawing/2014/main" id="{9F6736B9-C10E-44DA-B0D1-EF0B8E9F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89629"/>
            <a:ext cx="2762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89">
            <a:extLst>
              <a:ext uri="{FF2B5EF4-FFF2-40B4-BE49-F238E27FC236}">
                <a16:creationId xmlns:a16="http://schemas.microsoft.com/office/drawing/2014/main" id="{78A4529B-032B-4F30-BE5F-9AC2162D0CF5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457200" y="5943600"/>
            <a:ext cx="403225" cy="403224"/>
          </a:xfrm>
          <a:prstGeom prst="ellipse">
            <a:avLst/>
          </a:prstGeom>
          <a:gradFill rotWithShape="0">
            <a:gsLst>
              <a:gs pos="0">
                <a:srgbClr val="4D98E3">
                  <a:gamma/>
                  <a:shade val="63529"/>
                  <a:invGamma/>
                </a:srgbClr>
              </a:gs>
              <a:gs pos="100000">
                <a:srgbClr val="4D98E3">
                  <a:alpha val="85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/>
              <a:t>       </a:t>
            </a:r>
          </a:p>
        </p:txBody>
      </p:sp>
      <p:pic>
        <p:nvPicPr>
          <p:cNvPr id="21" name="Picture 90" descr="Picture1">
            <a:extLst>
              <a:ext uri="{FF2B5EF4-FFF2-40B4-BE49-F238E27FC236}">
                <a16:creationId xmlns:a16="http://schemas.microsoft.com/office/drawing/2014/main" id="{DED87A66-2387-47BA-9B1C-52065975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944566"/>
            <a:ext cx="2762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6B0632E4-A685-450B-B912-0363968812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723735"/>
              </p:ext>
            </p:extLst>
          </p:nvPr>
        </p:nvGraphicFramePr>
        <p:xfrm>
          <a:off x="4062046" y="2145031"/>
          <a:ext cx="5081954" cy="3282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759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169</Words>
  <Application>Microsoft Office PowerPoint</Application>
  <PresentationFormat>Экран (4:3)</PresentationFormat>
  <Paragraphs>54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Custom Design</vt:lpstr>
      <vt:lpstr>Доклад о результатах деятельности ЦКР МО  в 2017 году и план работ на 2018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pmarkasian</dc:creator>
  <cp:lastModifiedBy>ЦКР</cp:lastModifiedBy>
  <cp:revision>58</cp:revision>
  <dcterms:created xsi:type="dcterms:W3CDTF">2014-07-16T13:55:31Z</dcterms:created>
  <dcterms:modified xsi:type="dcterms:W3CDTF">2018-01-19T11:48:21Z</dcterms:modified>
</cp:coreProperties>
</file>